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12" r:id="rId3"/>
    <p:sldId id="308" r:id="rId4"/>
    <p:sldId id="267" r:id="rId5"/>
    <p:sldId id="257" r:id="rId6"/>
    <p:sldId id="270" r:id="rId7"/>
    <p:sldId id="271" r:id="rId8"/>
    <p:sldId id="287" r:id="rId9"/>
    <p:sldId id="281" r:id="rId10"/>
    <p:sldId id="282" r:id="rId11"/>
    <p:sldId id="274" r:id="rId12"/>
    <p:sldId id="283" r:id="rId13"/>
    <p:sldId id="259" r:id="rId14"/>
    <p:sldId id="288" r:id="rId15"/>
    <p:sldId id="275" r:id="rId16"/>
    <p:sldId id="260" r:id="rId17"/>
    <p:sldId id="268" r:id="rId18"/>
    <p:sldId id="269" r:id="rId19"/>
    <p:sldId id="276" r:id="rId20"/>
    <p:sldId id="272" r:id="rId21"/>
    <p:sldId id="314" r:id="rId22"/>
    <p:sldId id="273" r:id="rId23"/>
    <p:sldId id="310" r:id="rId24"/>
    <p:sldId id="284" r:id="rId25"/>
    <p:sldId id="285" r:id="rId26"/>
    <p:sldId id="286" r:id="rId27"/>
    <p:sldId id="277" r:id="rId28"/>
    <p:sldId id="261" r:id="rId29"/>
    <p:sldId id="278" r:id="rId30"/>
    <p:sldId id="303" r:id="rId31"/>
    <p:sldId id="316" r:id="rId32"/>
    <p:sldId id="317" r:id="rId33"/>
    <p:sldId id="262" r:id="rId34"/>
    <p:sldId id="280" r:id="rId35"/>
    <p:sldId id="301" r:id="rId36"/>
    <p:sldId id="299" r:id="rId37"/>
    <p:sldId id="291" r:id="rId38"/>
    <p:sldId id="289" r:id="rId39"/>
    <p:sldId id="292" r:id="rId40"/>
    <p:sldId id="298" r:id="rId41"/>
    <p:sldId id="302" r:id="rId42"/>
    <p:sldId id="296" r:id="rId43"/>
    <p:sldId id="294" r:id="rId44"/>
    <p:sldId id="311" r:id="rId45"/>
    <p:sldId id="295" r:id="rId46"/>
    <p:sldId id="297" r:id="rId47"/>
    <p:sldId id="304" r:id="rId48"/>
    <p:sldId id="300" r:id="rId49"/>
    <p:sldId id="30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29A38B"/>
    <a:srgbClr val="F1E117"/>
    <a:srgbClr val="E6E6E6"/>
    <a:srgbClr val="4D4D4D"/>
    <a:srgbClr val="292929"/>
    <a:srgbClr val="424242"/>
    <a:srgbClr val="5F5F5F"/>
    <a:srgbClr val="F2F2F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86397" autoAdjust="0"/>
  </p:normalViewPr>
  <p:slideViewPr>
    <p:cSldViewPr snapToGrid="0">
      <p:cViewPr varScale="1">
        <p:scale>
          <a:sx n="141" d="100"/>
          <a:sy n="141" d="100"/>
        </p:scale>
        <p:origin x="3306" y="114"/>
      </p:cViewPr>
      <p:guideLst/>
    </p:cSldViewPr>
  </p:slideViewPr>
  <p:outlineViewPr>
    <p:cViewPr>
      <p:scale>
        <a:sx n="33" d="100"/>
        <a:sy n="33" d="100"/>
      </p:scale>
      <p:origin x="0" y="-16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80"/>
    </p:cViewPr>
  </p:sorterViewPr>
  <p:notesViewPr>
    <p:cSldViewPr snapToGrid="0">
      <p:cViewPr varScale="1">
        <p:scale>
          <a:sx n="124" d="100"/>
          <a:sy n="124" d="100"/>
        </p:scale>
        <p:origin x="673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9FE88-925A-44FB-B844-6FE6FB6E3FA5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02951-666D-4EF3-8A3D-5BBFF546F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2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API driven world</a:t>
            </a:r>
          </a:p>
          <a:p>
            <a:r>
              <a:rPr lang="en-US" dirty="0"/>
              <a:t>Dealing with existing apps is hard</a:t>
            </a:r>
          </a:p>
          <a:p>
            <a:r>
              <a:rPr lang="en-US" dirty="0"/>
              <a:t>Doing it the wrong way is time consuming and expensive, or could go REALLY bad.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84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Technology changes, one trend that seems worth betting on is to agree there will be new consumers of your data, be it other clients, user interfaces, or technology.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58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works!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5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of unit tests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Violation of the Single Responsibility Principle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complexity leads to more time spent in maintenance activities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Inability to scale individual components to meet increased demand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Tight coupling between components makes it difficult to deploy regularly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 debt accumulated over time and makes future development difficult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4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results in a fear of touching the application because something might break.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90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everything is mixed up, it can be impossible to get it all back out again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12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common problem we get is scaling issues.</a:t>
            </a:r>
          </a:p>
          <a:p>
            <a:endParaRPr lang="en-US" dirty="0"/>
          </a:p>
          <a:p>
            <a:r>
              <a:rPr lang="en-US" dirty="0"/>
              <a:t>Often a small part of the app is bottlenecked, but it can be problematic to scale the app if everything is intertwined.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54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Horizontal scaling works, as long as it works. If it doesn’t you are hosed.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30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example a fictional ecommerce app. Here’s what it breaks down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69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CF Sessions, Server Scope,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70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an example of an enterprise app portfolio</a:t>
            </a:r>
          </a:p>
          <a:p>
            <a:r>
              <a:rPr lang="en-US" dirty="0"/>
              <a:t>Many different kinds of tech</a:t>
            </a:r>
          </a:p>
          <a:p>
            <a:r>
              <a:rPr lang="en-US" dirty="0"/>
              <a:t>Many different people who developed it</a:t>
            </a:r>
          </a:p>
          <a:p>
            <a:r>
              <a:rPr lang="en-US" dirty="0"/>
              <a:t>Many different standards</a:t>
            </a:r>
          </a:p>
          <a:p>
            <a:r>
              <a:rPr lang="en-US" dirty="0"/>
              <a:t>Many different architectures. </a:t>
            </a:r>
          </a:p>
          <a:p>
            <a:endParaRPr lang="en-US" dirty="0"/>
          </a:p>
          <a:p>
            <a:r>
              <a:rPr lang="en-US" dirty="0"/>
              <a:t>How do you tame the beast?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54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possible to get the noodles out, if you do it the right way. The other parts are too tied up to be worth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30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out the main concepts in the app. There may be some overlap but try to avoid it. </a:t>
            </a:r>
          </a:p>
          <a:p>
            <a:r>
              <a:rPr lang="en-US" dirty="0"/>
              <a:t>Think from the perspective of the developer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02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our ancestors did, with fences!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67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just send your boss an email…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86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he/she will laugh at you.</a:t>
            </a:r>
          </a:p>
          <a:p>
            <a:endParaRPr lang="en-US" dirty="0"/>
          </a:p>
          <a:p>
            <a:r>
              <a:rPr lang="en-US" dirty="0"/>
              <a:t>No one wants to pay a bunch of money for the same business solution</a:t>
            </a:r>
          </a:p>
          <a:p>
            <a:endParaRPr lang="en-US" dirty="0"/>
          </a:p>
          <a:p>
            <a:r>
              <a:rPr lang="en-US" dirty="0"/>
              <a:t>Plus, it wouldn’t work anyway. See spaghetti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79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make your API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00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strategy is progressive migration. This is a prioritized approach that moves portions of the app out, while preserving the application and functionality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89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strategy is progressive migration. This is a prioritized approach that moves portions of the app out, while preserving the application and functionality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25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Disentangle the </a:t>
            </a:r>
            <a:r>
              <a:rPr lang="en-US" dirty="0" err="1"/>
              <a:t>disentangleable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Ignore the rest and fence it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63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surgery</a:t>
            </a:r>
          </a:p>
          <a:p>
            <a:endParaRPr lang="en-US" dirty="0"/>
          </a:p>
          <a:p>
            <a:r>
              <a:rPr lang="en-US" dirty="0"/>
              <a:t>You want a stable app so you can cleanly validate.</a:t>
            </a:r>
          </a:p>
          <a:p>
            <a:endParaRPr lang="en-US" dirty="0"/>
          </a:p>
          <a:p>
            <a:r>
              <a:rPr lang="en-US" dirty="0"/>
              <a:t>Now isn’t the time to start bolting on new features or you’ll end up with a mess.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326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a monolithic e-Commerce 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11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1, leave the app alone, but make APIs around the key concepts</a:t>
            </a:r>
          </a:p>
          <a:p>
            <a:r>
              <a:rPr lang="en-US" dirty="0"/>
              <a:t>Test app. If functionality is same as Production, You did a good job</a:t>
            </a:r>
          </a:p>
          <a:p>
            <a:endParaRPr lang="en-US" dirty="0"/>
          </a:p>
          <a:p>
            <a:r>
              <a:rPr lang="en-US" dirty="0"/>
              <a:t>This is not the time to add things to the app. Leave it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9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move the APIs off into their own containers. </a:t>
            </a:r>
          </a:p>
          <a:p>
            <a:r>
              <a:rPr lang="en-US" dirty="0"/>
              <a:t>The front-end app doesn’t have to change because none of the APIs will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71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same idea in spaghetti form. Limit in/out. The insides can stay the same.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33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Simplify what the interface is, and it doesn’t matter what is on the other ends.</a:t>
            </a:r>
          </a:p>
          <a:p>
            <a:r>
              <a:rPr lang="en-US" dirty="0"/>
              <a:t>This wire can carry email, videos, voice, and the adapter doesn’t have to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088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this mean you have to go 100% APIs and redo everything? Nope.</a:t>
            </a:r>
          </a:p>
          <a:p>
            <a:endParaRPr lang="en-US" dirty="0"/>
          </a:p>
          <a:p>
            <a:r>
              <a:rPr lang="en-US" dirty="0"/>
              <a:t>See this monolithic app? We’ve got very few ways in and out, so we can leave the innards alone and they won’t hurt anyone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61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you can plug/unplug APIs at will, you can make mock APIs for your front-end teams so they have data to play with</a:t>
            </a:r>
          </a:p>
          <a:p>
            <a:r>
              <a:rPr lang="en-US" dirty="0"/>
              <a:t>Then when the back end teams are done, they can swap the API for the real one, and no one is blocked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45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things are easier to deal with in many ways</a:t>
            </a:r>
          </a:p>
          <a:p>
            <a:endParaRPr lang="en-US" dirty="0"/>
          </a:p>
          <a:p>
            <a:r>
              <a:rPr lang="en-US" dirty="0"/>
              <a:t>Move faster as a development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13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monoliths</a:t>
            </a:r>
            <a:r>
              <a:rPr lang="en-US" baseline="0" dirty="0"/>
              <a:t> it is hard to retire functionality. If functionality is not retired, you end up having to drag this stuff forward as the application evolves. Additionally, security issues are a function of surface area, so if you have more code in production you have more security risk.</a:t>
            </a:r>
          </a:p>
          <a:p>
            <a:endParaRPr lang="en-US" baseline="0" dirty="0"/>
          </a:p>
          <a:p>
            <a:r>
              <a:rPr lang="en-US" baseline="0" dirty="0"/>
              <a:t>By decomposing functionality into smaller units, you can retire smaller elements when you are done.</a:t>
            </a:r>
          </a:p>
          <a:p>
            <a:endParaRPr lang="en-US" baseline="0" dirty="0"/>
          </a:p>
          <a:p>
            <a:r>
              <a:rPr lang="en-US" baseline="0" dirty="0"/>
              <a:t>The encapsulated nature of the APIs allows for discrete monitoring of functionality usage, so you can trace who is using it.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15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It’s hard, seeing all the shiny new stuff and not being able to justify the costs of how to get there.</a:t>
            </a:r>
          </a:p>
          <a:p>
            <a:r>
              <a:rPr lang="en-US" dirty="0"/>
              <a:t>Sometimes, though, the solution is quicker and cheaper than we think</a:t>
            </a:r>
          </a:p>
          <a:p>
            <a:r>
              <a:rPr lang="en-US" dirty="0"/>
              <a:t>You must be mindful of the strategy in order to be successful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641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Excited for this topic. </a:t>
            </a:r>
          </a:p>
          <a:p>
            <a:r>
              <a:rPr lang="en-US" dirty="0"/>
              <a:t>We are </a:t>
            </a:r>
          </a:p>
          <a:p>
            <a:r>
              <a:rPr lang="en-US" dirty="0"/>
              <a:t>Important feature to the platform</a:t>
            </a:r>
          </a:p>
          <a:p>
            <a:r>
              <a:rPr lang="en-US" dirty="0"/>
              <a:t>If you deal with older apps, a good strategy might be use what comes in the CF box</a:t>
            </a:r>
          </a:p>
          <a:p>
            <a:r>
              <a:rPr lang="en-US" dirty="0"/>
              <a:t>Competing products in this space are MUCH more expensive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957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Resource = Concept in your app</a:t>
            </a:r>
          </a:p>
          <a:p>
            <a:r>
              <a:rPr lang="en-US" dirty="0"/>
              <a:t>Verbs are what you can do to that concept</a:t>
            </a:r>
          </a:p>
          <a:p>
            <a:r>
              <a:rPr lang="en-US" dirty="0"/>
              <a:t>POST = Create</a:t>
            </a:r>
          </a:p>
          <a:p>
            <a:r>
              <a:rPr lang="en-US" dirty="0"/>
              <a:t>GET = Read</a:t>
            </a:r>
          </a:p>
          <a:p>
            <a:r>
              <a:rPr lang="en-US" dirty="0"/>
              <a:t>PUT = Update/Replace</a:t>
            </a:r>
          </a:p>
          <a:p>
            <a:r>
              <a:rPr lang="en-US" dirty="0"/>
              <a:t>PATCH = Update/Modify</a:t>
            </a:r>
          </a:p>
          <a:p>
            <a:r>
              <a:rPr lang="en-US" dirty="0"/>
              <a:t>DELETE = Delete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530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493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Load balancer can use Round Robin, or Weighting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254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099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all authentication together in one part.</a:t>
            </a:r>
          </a:p>
          <a:p>
            <a:r>
              <a:rPr lang="en-US" dirty="0"/>
              <a:t>Create a </a:t>
            </a:r>
            <a:r>
              <a:rPr lang="en-US" dirty="0" err="1"/>
              <a:t>keystore</a:t>
            </a:r>
            <a:r>
              <a:rPr lang="en-US" dirty="0"/>
              <a:t> or import an existing </a:t>
            </a:r>
            <a:r>
              <a:rPr lang="en-US" dirty="0" err="1"/>
              <a:t>keystore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657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connect to databases, LDAPs or roll your own with the JavaScript connector which lets you write API calls in JavaScript.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381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for SaaS vendors</a:t>
            </a:r>
          </a:p>
          <a:p>
            <a:r>
              <a:rPr lang="en-US" dirty="0"/>
              <a:t>Also important to trim load on non-essential systems. Can be done at runtime if you need to take off 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53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In-built monitoring to track activity, health, performance, and diagnosis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477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use APIs to make API keys, add security, tweak configuration, whatever you want!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586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through a few examples real quick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02951-666D-4EF3-8A3D-5BBFF546FA1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64C12-C06D-4B2B-B3DC-4CDAC23A0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7CCFB-6C79-44AA-9570-6681DDF4F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A60CF-84EB-4E84-B1A3-99776F4C5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3CBE4-23B4-4BBD-8D26-43081CD0B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522AD-1BE4-431E-90DA-6EF861C1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3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6E46B-749C-4C3B-A023-DA74790BF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552E2-DA3E-4C49-9579-B45A48DD8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6C604-B7F4-472E-A359-C496D6439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F941-B8C4-4D01-A459-FD651C616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328D4-D014-4D95-B8D6-B2C3CE66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9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D5E8-A8D0-4244-BA66-3B5962356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FCA4C-E7CA-43C0-872F-4ED2F26E9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CAB82-AA44-4774-BFF3-C8EE08C59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8BD3F-FB96-43DC-95F8-F4C31D14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19329-3D39-4EEB-B261-BC60593B4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33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09BA-0993-4570-A9AF-F6DDF67DA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EC07A-3C99-4130-AD7D-5B64EAA1B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547539-126C-4288-ABA5-66D5D12B9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22D0B-47E9-48A8-8FC9-4197B7F8D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DAF51-C8F0-4970-94F2-E86C61A6F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5403D-C1A1-4113-AC57-797000A0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1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19F2-F54C-4620-AA27-5A214E5F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FB5FF-0A92-4738-B433-B240DAAAC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0CD44-2E21-44D2-9125-EAD234FE6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8AD09E-67D9-437F-9A41-26188E83CC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40392A-7C28-4B57-9819-A0B52D2FB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3208CA-6C71-4A95-BB30-D5DF38721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420BC-2D77-4DFC-BEE3-3DE0C6889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5D5DAA-6456-4360-8F2B-69314562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6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D0D19-8905-4CD1-827C-8B0B5703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69D33F-DD54-4DEF-911E-B69BE6E43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B5228A-5FEC-4B2E-9289-A4071E367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CFAD31-2E66-4164-A02E-516A6D27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2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350B4-1A8E-4243-90B1-D8FA5018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4A57D1-92A2-406A-A2E4-30D6D27B2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CCAF3-A60D-4C77-B73A-FC11CFF2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3D7A-3FBD-40CF-8A6B-B5812619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4F2C9-F229-4004-851E-582FF3C56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ABCC3-501E-43AD-A90C-CB4BCC9BD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91A8D-6451-4A27-B7CD-E9903F97A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C28FF-B6F1-4FEA-A0C5-43DCEB3E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C4DC8-9581-4D3E-96F6-E094147D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3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FFE4-4787-4B70-9933-6B68C3A8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F66C5-E68A-4644-9426-CF51A2A57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9520E-8E97-47E9-92E3-9ED9ACC40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B88E9-705D-414F-B667-C677725F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09B05D-4D87-4488-B8A0-C8F3FBCE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18A12-0118-484B-96C2-D4DE7FBA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3028-E44B-4BBA-9EA3-7967B65F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748EEF-FF9C-4880-895F-BCAA5BAA39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602C5-A352-43B6-B7B1-932977DA7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D8691-317D-475A-854B-EAE09BBD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4C67A-9B2A-437D-93E3-705E4775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3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8C3C43-187C-406E-AB23-45846C108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BA60B-EA9F-47E8-99C4-C8F208195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748DA-B19E-47A6-A2F8-F83DD38B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F58C5-0B1F-4141-AC91-750F4300A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5BF5A-673A-4696-B917-972AB3E8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1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6FDE0F-57D8-4FCC-AB92-8BEFCA5F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90A27-AEED-4A53-83AF-60B6B1803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749E5-EB30-40F5-90DA-3CFAC8159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48FA5-DBA8-4B2F-B057-FD4926CBFE3D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98F7E-2D2D-445A-BC05-CEEEAF5BBF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80E8A-E3E0-4D10-B06F-C002BDD47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9E043-0BE8-40D7-8F36-2C72A5A4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2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3CBF-504F-403A-B373-C7AC7FB8A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057751"/>
            <a:ext cx="3943350" cy="2238692"/>
          </a:xfrm>
          <a:solidFill>
            <a:srgbClr val="292929"/>
          </a:solidFill>
        </p:spPr>
        <p:txBody>
          <a:bodyPr>
            <a:normAutofit/>
          </a:bodyPr>
          <a:lstStyle/>
          <a:p>
            <a:r>
              <a:rPr lang="en-US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How to use the ColdFusion API Manager to modernize your App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E7386-376E-4D25-AE68-E1EB2B2EC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450" y="3822223"/>
            <a:ext cx="253365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Dan Wilson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5D9A23-96C8-4318-83E1-A30DBC2D3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3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7DD54-7743-4A97-877A-87921D8D1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75"/>
            <a:ext cx="12192000" cy="659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88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1954F3C-544A-4AE9-9485-049A1B6C0F99}"/>
              </a:ext>
            </a:extLst>
          </p:cNvPr>
          <p:cNvSpPr txBox="1"/>
          <p:nvPr/>
        </p:nvSpPr>
        <p:spPr>
          <a:xfrm>
            <a:off x="4343400" y="456596"/>
            <a:ext cx="7551420" cy="1037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b="1" dirty="0"/>
              <a:t>“The Enterprise React Company”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0AD11-B2AF-4AF1-AD7D-927AFE236E38}"/>
              </a:ext>
            </a:extLst>
          </p:cNvPr>
          <p:cNvSpPr txBox="1"/>
          <p:nvPr/>
        </p:nvSpPr>
        <p:spPr>
          <a:xfrm>
            <a:off x="5661660" y="1643700"/>
            <a:ext cx="6310963" cy="436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600" dirty="0"/>
              <a:t>Long time Adobe partners</a:t>
            </a:r>
          </a:p>
          <a:p>
            <a:pPr>
              <a:lnSpc>
                <a:spcPct val="200000"/>
              </a:lnSpc>
            </a:pPr>
            <a:r>
              <a:rPr lang="en-US" sz="3600" dirty="0"/>
              <a:t>Flex/Air Community Leaders</a:t>
            </a:r>
          </a:p>
          <a:p>
            <a:pPr>
              <a:lnSpc>
                <a:spcPct val="200000"/>
              </a:lnSpc>
            </a:pPr>
            <a:r>
              <a:rPr lang="en-US" sz="3600" dirty="0"/>
              <a:t>Enterprise React Newsletter</a:t>
            </a:r>
          </a:p>
          <a:p>
            <a:pPr>
              <a:lnSpc>
                <a:spcPct val="200000"/>
              </a:lnSpc>
            </a:pPr>
            <a:r>
              <a:rPr lang="en-US" sz="3600" b="1" dirty="0"/>
              <a:t>https://tinyurl.com/er-news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7A67A-39A1-4601-A3FB-E47EF0A30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77" y="1052181"/>
            <a:ext cx="4763165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3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E14A11-586D-4020-9696-731F358EC99E}"/>
              </a:ext>
            </a:extLst>
          </p:cNvPr>
          <p:cNvGrpSpPr/>
          <p:nvPr/>
        </p:nvGrpSpPr>
        <p:grpSpPr>
          <a:xfrm>
            <a:off x="1243441" y="262161"/>
            <a:ext cx="10535011" cy="2384237"/>
            <a:chOff x="596398" y="2014017"/>
            <a:chExt cx="8455237" cy="101984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DC363E-0DC4-46CC-B131-44EB090422E9}"/>
                </a:ext>
              </a:extLst>
            </p:cNvPr>
            <p:cNvGrpSpPr/>
            <p:nvPr/>
          </p:nvGrpSpPr>
          <p:grpSpPr>
            <a:xfrm>
              <a:off x="596398" y="2014017"/>
              <a:ext cx="3149514" cy="895386"/>
              <a:chOff x="2017244" y="4495643"/>
              <a:chExt cx="3149514" cy="895386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88A5F42-DFF2-4DFA-ABC5-D27C9831C7DC}"/>
                  </a:ext>
                </a:extLst>
              </p:cNvPr>
              <p:cNvSpPr/>
              <p:nvPr/>
            </p:nvSpPr>
            <p:spPr>
              <a:xfrm>
                <a:off x="2017244" y="4759111"/>
                <a:ext cx="3149514" cy="631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Installable apps with proprietary runtimes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Interfaces are rich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App version updates are hard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Few cross-platform options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E23E7DC-77FF-4899-BE90-2A3F6E9F6A36}"/>
                  </a:ext>
                </a:extLst>
              </p:cNvPr>
              <p:cNvSpPr/>
              <p:nvPr/>
            </p:nvSpPr>
            <p:spPr>
              <a:xfrm>
                <a:off x="2097142" y="4495643"/>
                <a:ext cx="1910972" cy="3522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800" b="1" dirty="0"/>
                  <a:t>Thick Client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6B54B22-4C73-49A4-AAC2-922426270633}"/>
                </a:ext>
              </a:extLst>
            </p:cNvPr>
            <p:cNvGrpSpPr/>
            <p:nvPr/>
          </p:nvGrpSpPr>
          <p:grpSpPr>
            <a:xfrm>
              <a:off x="5902122" y="2025727"/>
              <a:ext cx="3149513" cy="1008133"/>
              <a:chOff x="857074" y="4507353"/>
              <a:chExt cx="3149513" cy="100813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4132348-D4BD-4EF1-B445-E77D2482F73F}"/>
                  </a:ext>
                </a:extLst>
              </p:cNvPr>
              <p:cNvSpPr/>
              <p:nvPr/>
            </p:nvSpPr>
            <p:spPr>
              <a:xfrm>
                <a:off x="857074" y="4765084"/>
                <a:ext cx="3149513" cy="7504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Open runtimes and standards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Highly interactive full-gloss experiences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Cross platform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App version updates are instant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19158BC-8ABF-48D0-A8FA-744E80A53925}"/>
                  </a:ext>
                </a:extLst>
              </p:cNvPr>
              <p:cNvSpPr/>
              <p:nvPr/>
            </p:nvSpPr>
            <p:spPr>
              <a:xfrm>
                <a:off x="1090877" y="4507353"/>
                <a:ext cx="2871171" cy="3522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/>
                  <a:t>Thick Client - Web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4DF4E2C-C04F-40CC-B23D-230E78EB6BB6}"/>
              </a:ext>
            </a:extLst>
          </p:cNvPr>
          <p:cNvGrpSpPr/>
          <p:nvPr/>
        </p:nvGrpSpPr>
        <p:grpSpPr>
          <a:xfrm>
            <a:off x="1259921" y="4423582"/>
            <a:ext cx="9419192" cy="2302573"/>
            <a:chOff x="423903" y="1650396"/>
            <a:chExt cx="6986722" cy="102189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6DAB4C-1194-4C06-92FE-D65E089A5E67}"/>
                </a:ext>
              </a:extLst>
            </p:cNvPr>
            <p:cNvGrpSpPr/>
            <p:nvPr/>
          </p:nvGrpSpPr>
          <p:grpSpPr>
            <a:xfrm>
              <a:off x="423903" y="1650396"/>
              <a:ext cx="6937345" cy="1021898"/>
              <a:chOff x="1844749" y="4132022"/>
              <a:chExt cx="6937345" cy="1021898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CF37D87-5788-44F5-8BD2-6C18EDD8B269}"/>
                  </a:ext>
                </a:extLst>
              </p:cNvPr>
              <p:cNvSpPr/>
              <p:nvPr/>
            </p:nvSpPr>
            <p:spPr>
              <a:xfrm>
                <a:off x="5933168" y="4375338"/>
                <a:ext cx="2848926" cy="7785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Flex, Silverlight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Highly interactive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Full-gloss branded experiences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Closed, Proprietary Runtime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Cross platform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Updates are Easy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A6C168F-7596-467A-9E24-7B99B60815C1}"/>
                  </a:ext>
                </a:extLst>
              </p:cNvPr>
              <p:cNvSpPr/>
              <p:nvPr/>
            </p:nvSpPr>
            <p:spPr>
              <a:xfrm>
                <a:off x="1844749" y="4132022"/>
                <a:ext cx="2699440" cy="2739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/>
                  <a:t>Thin Client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FF7C2E7-9652-4FD5-A81F-928DE2B191D7}"/>
                </a:ext>
              </a:extLst>
            </p:cNvPr>
            <p:cNvGrpSpPr/>
            <p:nvPr/>
          </p:nvGrpSpPr>
          <p:grpSpPr>
            <a:xfrm>
              <a:off x="3878896" y="1660198"/>
              <a:ext cx="3531729" cy="290763"/>
              <a:chOff x="991486" y="4141824"/>
              <a:chExt cx="3531729" cy="29076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6180D9D-47E8-4172-A114-BAD79D238B1B}"/>
                  </a:ext>
                </a:extLst>
              </p:cNvPr>
              <p:cNvSpPr/>
              <p:nvPr/>
            </p:nvSpPr>
            <p:spPr>
              <a:xfrm>
                <a:off x="991486" y="4295993"/>
                <a:ext cx="3098131" cy="136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400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B7D8A28-4DA6-4AE4-ABB0-CF38F1EFFE15}"/>
                  </a:ext>
                </a:extLst>
              </p:cNvPr>
              <p:cNvSpPr/>
              <p:nvPr/>
            </p:nvSpPr>
            <p:spPr>
              <a:xfrm>
                <a:off x="1821963" y="4141824"/>
                <a:ext cx="2701252" cy="2739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/>
                  <a:t>Thick Client - RIA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007C74-C5BA-49DB-AB1D-443AA75165BF}"/>
              </a:ext>
            </a:extLst>
          </p:cNvPr>
          <p:cNvGrpSpPr/>
          <p:nvPr/>
        </p:nvGrpSpPr>
        <p:grpSpPr>
          <a:xfrm>
            <a:off x="838200" y="2512327"/>
            <a:ext cx="9778028" cy="1799840"/>
            <a:chOff x="257513" y="2853126"/>
            <a:chExt cx="8628976" cy="1799840"/>
          </a:xfrm>
        </p:grpSpPr>
        <p:grpSp>
          <p:nvGrpSpPr>
            <p:cNvPr id="19" name="1 Grupo">
              <a:extLst>
                <a:ext uri="{FF2B5EF4-FFF2-40B4-BE49-F238E27FC236}">
                  <a16:creationId xmlns:a16="http://schemas.microsoft.com/office/drawing/2014/main" id="{4B04EA7B-6F05-4001-8430-FAF397624A38}"/>
                </a:ext>
              </a:extLst>
            </p:cNvPr>
            <p:cNvGrpSpPr/>
            <p:nvPr/>
          </p:nvGrpSpPr>
          <p:grpSpPr>
            <a:xfrm>
              <a:off x="257513" y="3704665"/>
              <a:ext cx="8628976" cy="85149"/>
              <a:chOff x="467544" y="2597889"/>
              <a:chExt cx="8208861" cy="81000"/>
            </a:xfrm>
          </p:grpSpPr>
          <p:cxnSp>
            <p:nvCxnSpPr>
              <p:cNvPr id="36" name="18 Conector recto">
                <a:extLst>
                  <a:ext uri="{FF2B5EF4-FFF2-40B4-BE49-F238E27FC236}">
                    <a16:creationId xmlns:a16="http://schemas.microsoft.com/office/drawing/2014/main" id="{DEEA6880-DF5F-4429-A850-60E3D8BD1DCB}"/>
                  </a:ext>
                </a:extLst>
              </p:cNvPr>
              <p:cNvCxnSpPr>
                <a:cxnSpLocks/>
                <a:stCxn id="38" idx="6"/>
                <a:endCxn id="37" idx="2"/>
              </p:cNvCxnSpPr>
              <p:nvPr/>
            </p:nvCxnSpPr>
            <p:spPr>
              <a:xfrm>
                <a:off x="548552" y="2638389"/>
                <a:ext cx="8046843" cy="0"/>
              </a:xfrm>
              <a:prstGeom prst="line">
                <a:avLst/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23 Elipse">
                <a:extLst>
                  <a:ext uri="{FF2B5EF4-FFF2-40B4-BE49-F238E27FC236}">
                    <a16:creationId xmlns:a16="http://schemas.microsoft.com/office/drawing/2014/main" id="{0BFA5429-CEE4-49CB-AE67-59DD37191F91}"/>
                  </a:ext>
                </a:extLst>
              </p:cNvPr>
              <p:cNvSpPr/>
              <p:nvPr/>
            </p:nvSpPr>
            <p:spPr>
              <a:xfrm>
                <a:off x="859539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38" name="24 Elipse">
                <a:extLst>
                  <a:ext uri="{FF2B5EF4-FFF2-40B4-BE49-F238E27FC236}">
                    <a16:creationId xmlns:a16="http://schemas.microsoft.com/office/drawing/2014/main" id="{58A758EF-EC7A-4FB0-BF40-5FA618E39B89}"/>
                  </a:ext>
                </a:extLst>
              </p:cNvPr>
              <p:cNvSpPr/>
              <p:nvPr/>
            </p:nvSpPr>
            <p:spPr>
              <a:xfrm>
                <a:off x="46754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0" name="2 Grupo">
              <a:extLst>
                <a:ext uri="{FF2B5EF4-FFF2-40B4-BE49-F238E27FC236}">
                  <a16:creationId xmlns:a16="http://schemas.microsoft.com/office/drawing/2014/main" id="{66A9289F-6425-4D70-9C7E-615C85138D80}"/>
                </a:ext>
              </a:extLst>
            </p:cNvPr>
            <p:cNvGrpSpPr/>
            <p:nvPr/>
          </p:nvGrpSpPr>
          <p:grpSpPr>
            <a:xfrm>
              <a:off x="1275809" y="2853126"/>
              <a:ext cx="141927" cy="965113"/>
              <a:chOff x="1436278" y="1787812"/>
              <a:chExt cx="135019" cy="918087"/>
            </a:xfrm>
          </p:grpSpPr>
          <p:sp>
            <p:nvSpPr>
              <p:cNvPr id="33" name="25 Elipse">
                <a:extLst>
                  <a:ext uri="{FF2B5EF4-FFF2-40B4-BE49-F238E27FC236}">
                    <a16:creationId xmlns:a16="http://schemas.microsoft.com/office/drawing/2014/main" id="{CDE57183-0994-4403-AEE4-5280E72A9395}"/>
                  </a:ext>
                </a:extLst>
              </p:cNvPr>
              <p:cNvSpPr/>
              <p:nvPr/>
            </p:nvSpPr>
            <p:spPr>
              <a:xfrm>
                <a:off x="1436278" y="2570899"/>
                <a:ext cx="135019" cy="135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4" name="40 Conector recto">
                <a:extLst>
                  <a:ext uri="{FF2B5EF4-FFF2-40B4-BE49-F238E27FC236}">
                    <a16:creationId xmlns:a16="http://schemas.microsoft.com/office/drawing/2014/main" id="{0A9D5A7E-47AF-4662-AEAA-048D3926AB6A}"/>
                  </a:ext>
                </a:extLst>
              </p:cNvPr>
              <p:cNvCxnSpPr/>
              <p:nvPr/>
            </p:nvCxnSpPr>
            <p:spPr>
              <a:xfrm flipV="1">
                <a:off x="1503188" y="1857792"/>
                <a:ext cx="5547" cy="71310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41 Elipse">
                <a:extLst>
                  <a:ext uri="{FF2B5EF4-FFF2-40B4-BE49-F238E27FC236}">
                    <a16:creationId xmlns:a16="http://schemas.microsoft.com/office/drawing/2014/main" id="{3D974B1D-3FEB-4C84-9D13-DE6D3347A875}"/>
                  </a:ext>
                </a:extLst>
              </p:cNvPr>
              <p:cNvSpPr/>
              <p:nvPr/>
            </p:nvSpPr>
            <p:spPr>
              <a:xfrm>
                <a:off x="1467943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1" name="4 Grupo">
              <a:extLst>
                <a:ext uri="{FF2B5EF4-FFF2-40B4-BE49-F238E27FC236}">
                  <a16:creationId xmlns:a16="http://schemas.microsoft.com/office/drawing/2014/main" id="{BEDABB45-CDB0-4357-B8EB-FDA43EB0A694}"/>
                </a:ext>
              </a:extLst>
            </p:cNvPr>
            <p:cNvGrpSpPr/>
            <p:nvPr/>
          </p:nvGrpSpPr>
          <p:grpSpPr>
            <a:xfrm>
              <a:off x="3062056" y="3676280"/>
              <a:ext cx="141927" cy="976686"/>
              <a:chOff x="3135589" y="2570897"/>
              <a:chExt cx="135019" cy="929096"/>
            </a:xfrm>
          </p:grpSpPr>
          <p:sp>
            <p:nvSpPr>
              <p:cNvPr id="30" name="26 Elipse">
                <a:extLst>
                  <a:ext uri="{FF2B5EF4-FFF2-40B4-BE49-F238E27FC236}">
                    <a16:creationId xmlns:a16="http://schemas.microsoft.com/office/drawing/2014/main" id="{2B302446-57BD-45CB-A66B-3BB516D71CDC}"/>
                  </a:ext>
                </a:extLst>
              </p:cNvPr>
              <p:cNvSpPr/>
              <p:nvPr/>
            </p:nvSpPr>
            <p:spPr>
              <a:xfrm>
                <a:off x="3135589" y="2570897"/>
                <a:ext cx="135019" cy="13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1" name="42 Conector recto">
                <a:extLst>
                  <a:ext uri="{FF2B5EF4-FFF2-40B4-BE49-F238E27FC236}">
                    <a16:creationId xmlns:a16="http://schemas.microsoft.com/office/drawing/2014/main" id="{751AF65D-422F-4BE6-8BCE-BC0C8B9C055F}"/>
                  </a:ext>
                </a:extLst>
              </p:cNvPr>
              <p:cNvCxnSpPr/>
              <p:nvPr/>
            </p:nvCxnSpPr>
            <p:spPr>
              <a:xfrm flipV="1">
                <a:off x="3194869" y="270589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48 Elipse">
                <a:extLst>
                  <a:ext uri="{FF2B5EF4-FFF2-40B4-BE49-F238E27FC236}">
                    <a16:creationId xmlns:a16="http://schemas.microsoft.com/office/drawing/2014/main" id="{AF535CC1-694C-4BA0-971E-3F7472A10167}"/>
                  </a:ext>
                </a:extLst>
              </p:cNvPr>
              <p:cNvSpPr/>
              <p:nvPr/>
            </p:nvSpPr>
            <p:spPr>
              <a:xfrm>
                <a:off x="3155149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2" name="9 Grupo">
              <a:extLst>
                <a:ext uri="{FF2B5EF4-FFF2-40B4-BE49-F238E27FC236}">
                  <a16:creationId xmlns:a16="http://schemas.microsoft.com/office/drawing/2014/main" id="{6424AD5B-4218-49DB-AE15-00143EC9C9A4}"/>
                </a:ext>
              </a:extLst>
            </p:cNvPr>
            <p:cNvGrpSpPr/>
            <p:nvPr/>
          </p:nvGrpSpPr>
          <p:grpSpPr>
            <a:xfrm>
              <a:off x="5798094" y="3676282"/>
              <a:ext cx="141927" cy="965064"/>
              <a:chOff x="5738449" y="2570895"/>
              <a:chExt cx="135019" cy="918039"/>
            </a:xfrm>
          </p:grpSpPr>
          <p:sp>
            <p:nvSpPr>
              <p:cNvPr id="27" name="38 Elipse">
                <a:extLst>
                  <a:ext uri="{FF2B5EF4-FFF2-40B4-BE49-F238E27FC236}">
                    <a16:creationId xmlns:a16="http://schemas.microsoft.com/office/drawing/2014/main" id="{687C88E9-1840-418A-B023-1F5B37BE9086}"/>
                  </a:ext>
                </a:extLst>
              </p:cNvPr>
              <p:cNvSpPr/>
              <p:nvPr/>
            </p:nvSpPr>
            <p:spPr>
              <a:xfrm>
                <a:off x="5738449" y="2570895"/>
                <a:ext cx="135019" cy="135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 dirty="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8" name="46 Conector recto">
                <a:extLst>
                  <a:ext uri="{FF2B5EF4-FFF2-40B4-BE49-F238E27FC236}">
                    <a16:creationId xmlns:a16="http://schemas.microsoft.com/office/drawing/2014/main" id="{EB511377-5E44-4731-9ADE-F82218139526}"/>
                  </a:ext>
                </a:extLst>
              </p:cNvPr>
              <p:cNvCxnSpPr/>
              <p:nvPr/>
            </p:nvCxnSpPr>
            <p:spPr>
              <a:xfrm flipV="1">
                <a:off x="5796596" y="269912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52 Elipse">
                <a:extLst>
                  <a:ext uri="{FF2B5EF4-FFF2-40B4-BE49-F238E27FC236}">
                    <a16:creationId xmlns:a16="http://schemas.microsoft.com/office/drawing/2014/main" id="{47D2FDFA-4CBA-4038-81A7-92BBC5FC2334}"/>
                  </a:ext>
                </a:extLst>
              </p:cNvPr>
              <p:cNvSpPr/>
              <p:nvPr/>
            </p:nvSpPr>
            <p:spPr>
              <a:xfrm>
                <a:off x="5761603" y="3407934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3" name="10 Grupo">
              <a:extLst>
                <a:ext uri="{FF2B5EF4-FFF2-40B4-BE49-F238E27FC236}">
                  <a16:creationId xmlns:a16="http://schemas.microsoft.com/office/drawing/2014/main" id="{F5C1A026-391D-4E49-AF7A-957285A54F22}"/>
                </a:ext>
              </a:extLst>
            </p:cNvPr>
            <p:cNvGrpSpPr/>
            <p:nvPr/>
          </p:nvGrpSpPr>
          <p:grpSpPr>
            <a:xfrm>
              <a:off x="7741256" y="2853127"/>
              <a:ext cx="141927" cy="965112"/>
              <a:chOff x="7587030" y="1787812"/>
              <a:chExt cx="135019" cy="918086"/>
            </a:xfrm>
          </p:grpSpPr>
          <p:sp>
            <p:nvSpPr>
              <p:cNvPr id="24" name="39 Elipse">
                <a:extLst>
                  <a:ext uri="{FF2B5EF4-FFF2-40B4-BE49-F238E27FC236}">
                    <a16:creationId xmlns:a16="http://schemas.microsoft.com/office/drawing/2014/main" id="{EAC6184D-3FA2-481F-B856-98BC4B62EFDF}"/>
                  </a:ext>
                </a:extLst>
              </p:cNvPr>
              <p:cNvSpPr/>
              <p:nvPr/>
            </p:nvSpPr>
            <p:spPr>
              <a:xfrm>
                <a:off x="7587030" y="2570898"/>
                <a:ext cx="135019" cy="135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5" name="47 Conector recto">
                <a:extLst>
                  <a:ext uri="{FF2B5EF4-FFF2-40B4-BE49-F238E27FC236}">
                    <a16:creationId xmlns:a16="http://schemas.microsoft.com/office/drawing/2014/main" id="{6587D7BC-C60A-4909-9235-791617217E35}"/>
                  </a:ext>
                </a:extLst>
              </p:cNvPr>
              <p:cNvCxnSpPr/>
              <p:nvPr/>
            </p:nvCxnSpPr>
            <p:spPr>
              <a:xfrm flipV="1">
                <a:off x="7648800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53 Elipse">
                <a:extLst>
                  <a:ext uri="{FF2B5EF4-FFF2-40B4-BE49-F238E27FC236}">
                    <a16:creationId xmlns:a16="http://schemas.microsoft.com/office/drawing/2014/main" id="{CAB7BB8D-C8C6-49B8-A0E8-E1CC3AD55351}"/>
                  </a:ext>
                </a:extLst>
              </p:cNvPr>
              <p:cNvSpPr/>
              <p:nvPr/>
            </p:nvSpPr>
            <p:spPr>
              <a:xfrm>
                <a:off x="7617376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786CC45-AEA7-4A6F-A3CB-CEDE8799746F}"/>
              </a:ext>
            </a:extLst>
          </p:cNvPr>
          <p:cNvGrpSpPr/>
          <p:nvPr/>
        </p:nvGrpSpPr>
        <p:grpSpPr>
          <a:xfrm>
            <a:off x="1441966" y="3583196"/>
            <a:ext cx="8455586" cy="400110"/>
            <a:chOff x="560992" y="3855471"/>
            <a:chExt cx="7606819" cy="40011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0F1F1C-F89C-46CF-BD29-32B10DAE09AB}"/>
                </a:ext>
              </a:extLst>
            </p:cNvPr>
            <p:cNvSpPr txBox="1"/>
            <p:nvPr/>
          </p:nvSpPr>
          <p:spPr>
            <a:xfrm>
              <a:off x="560992" y="3855471"/>
              <a:ext cx="11371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0070C0"/>
                  </a:solidFill>
                </a:rPr>
                <a:t>Pre-1999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E05F86-0F8C-4E2D-9F92-8E703B2B0190}"/>
                </a:ext>
              </a:extLst>
            </p:cNvPr>
            <p:cNvSpPr txBox="1"/>
            <p:nvPr/>
          </p:nvSpPr>
          <p:spPr>
            <a:xfrm>
              <a:off x="7463772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C00000"/>
                  </a:solidFill>
                </a:rPr>
                <a:t>2020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BA5DBB-B2E5-4593-A38E-9AF447F120D3}"/>
              </a:ext>
            </a:extLst>
          </p:cNvPr>
          <p:cNvGrpSpPr/>
          <p:nvPr/>
        </p:nvGrpSpPr>
        <p:grpSpPr>
          <a:xfrm>
            <a:off x="4224734" y="2825701"/>
            <a:ext cx="4124205" cy="423536"/>
            <a:chOff x="2443569" y="3097976"/>
            <a:chExt cx="5296375" cy="4235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EFD7FA7-93EC-4CE9-856F-2661171C9C82}"/>
                </a:ext>
              </a:extLst>
            </p:cNvPr>
            <p:cNvSpPr txBox="1"/>
            <p:nvPr/>
          </p:nvSpPr>
          <p:spPr>
            <a:xfrm>
              <a:off x="2443569" y="3121402"/>
              <a:ext cx="21742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</a:rPr>
                <a:t>2000-2007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04E400-40E9-40B3-84E6-99AEB2284823}"/>
                </a:ext>
              </a:extLst>
            </p:cNvPr>
            <p:cNvSpPr txBox="1"/>
            <p:nvPr/>
          </p:nvSpPr>
          <p:spPr>
            <a:xfrm>
              <a:off x="5927960" y="3097976"/>
              <a:ext cx="18119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2007-2012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148829D-9621-4504-BBB2-0DE4A555DAFB}"/>
              </a:ext>
            </a:extLst>
          </p:cNvPr>
          <p:cNvSpPr/>
          <p:nvPr/>
        </p:nvSpPr>
        <p:spPr>
          <a:xfrm>
            <a:off x="1992094" y="4889390"/>
            <a:ext cx="45136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Web apps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Reload interface for every user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Interfaces are simple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 version updates are instant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Runtime is web browser and cross platform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87B97-8184-4BD2-A43D-E46A08DD36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99188" y="7349"/>
            <a:ext cx="2038787" cy="1325563"/>
          </a:xfr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sz="4400" kern="120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+mj-ea"/>
                <a:cs typeface="+mj-cs"/>
              </a:rPr>
              <a:t>Shift in </a:t>
            </a:r>
            <a:r>
              <a:rPr lang="en-US" sz="4400" kern="1200" baseline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+mj-ea"/>
                <a:cs typeface="+mj-cs"/>
              </a:rPr>
              <a:t>trends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3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C4E9EE-C43B-4E78-8CC0-C2DEE323E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85"/>
            <a:ext cx="12192000" cy="6796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949E08-5336-4C03-B15D-F0F76A1C855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0000">
              <a:alpha val="50196"/>
            </a:srgbClr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Definition</a:t>
            </a:r>
            <a:r>
              <a:rPr lang="en-US" baseline="0" dirty="0">
                <a:solidFill>
                  <a:schemeClr val="bg1"/>
                </a:solidFill>
              </a:rPr>
              <a:t> of Legacy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A15EE9-737E-4F89-9193-4DA976CCF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85"/>
            <a:ext cx="12192000" cy="6796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7AF8DC-4A41-45A8-A5B4-1072A2C26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933" y="1129400"/>
            <a:ext cx="5257801" cy="1325563"/>
          </a:xfrm>
          <a:solidFill>
            <a:srgbClr val="5F5F5F">
              <a:alpha val="69804"/>
            </a:srgbClr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Common issues with Legacy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F5FB7-D6F3-4843-B6E3-7067278AC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934" y="2453329"/>
            <a:ext cx="5257800" cy="3237788"/>
          </a:xfrm>
          <a:solidFill>
            <a:srgbClr val="424242">
              <a:alpha val="69804"/>
            </a:srgb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Poor testing</a:t>
            </a:r>
          </a:p>
          <a:p>
            <a:r>
              <a:rPr lang="en-US" dirty="0">
                <a:solidFill>
                  <a:schemeClr val="bg1"/>
                </a:solidFill>
              </a:rPr>
              <a:t>Mix of concerns</a:t>
            </a:r>
          </a:p>
          <a:p>
            <a:r>
              <a:rPr lang="en-US" dirty="0">
                <a:solidFill>
                  <a:schemeClr val="bg1"/>
                </a:solidFill>
              </a:rPr>
              <a:t>Many hands, over many years</a:t>
            </a:r>
          </a:p>
          <a:p>
            <a:r>
              <a:rPr lang="en-US" dirty="0">
                <a:solidFill>
                  <a:schemeClr val="bg1"/>
                </a:solidFill>
              </a:rPr>
              <a:t>No one knows everything it does</a:t>
            </a:r>
          </a:p>
          <a:p>
            <a:r>
              <a:rPr lang="en-US" dirty="0">
                <a:solidFill>
                  <a:schemeClr val="bg1"/>
                </a:solidFill>
              </a:rPr>
              <a:t>Hard to scale</a:t>
            </a:r>
          </a:p>
          <a:p>
            <a:r>
              <a:rPr lang="en-US" dirty="0">
                <a:solidFill>
                  <a:schemeClr val="bg1"/>
                </a:solidFill>
              </a:rPr>
              <a:t>Technical debt accumulation</a:t>
            </a:r>
          </a:p>
        </p:txBody>
      </p:sp>
    </p:spTree>
    <p:extLst>
      <p:ext uri="{BB962C8B-B14F-4D97-AF65-F5344CB8AC3E}">
        <p14:creationId xmlns:p14="http://schemas.microsoft.com/office/powerpoint/2010/main" val="53129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1E6AA-A1E6-473B-A510-0C64A2C8A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0A532E-E6E5-4280-AAE3-E3C205EA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Fear</a:t>
            </a:r>
          </a:p>
        </p:txBody>
      </p:sp>
    </p:spTree>
    <p:extLst>
      <p:ext uri="{BB962C8B-B14F-4D97-AF65-F5344CB8AC3E}">
        <p14:creationId xmlns:p14="http://schemas.microsoft.com/office/powerpoint/2010/main" val="4745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105E-BB7B-4485-8A44-BD8751C4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492" y="2698856"/>
            <a:ext cx="2865121" cy="1325563"/>
          </a:xfrm>
        </p:spPr>
        <p:txBody>
          <a:bodyPr/>
          <a:lstStyle/>
          <a:p>
            <a:r>
              <a:rPr lang="en-US" dirty="0"/>
              <a:t>Inseparable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29080F-2CE4-4933-A64A-96EB2D9BEC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19320" y="2353851"/>
            <a:ext cx="4334480" cy="362000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A754D-1147-4447-BEE6-C75C34DC2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03" y="519866"/>
            <a:ext cx="2381582" cy="597300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76F8E6-5519-4C8B-971E-69C965013BF6}"/>
              </a:ext>
            </a:extLst>
          </p:cNvPr>
          <p:cNvCxnSpPr>
            <a:cxnSpLocks/>
          </p:cNvCxnSpPr>
          <p:nvPr/>
        </p:nvCxnSpPr>
        <p:spPr>
          <a:xfrm>
            <a:off x="3874347" y="4045373"/>
            <a:ext cx="2587413" cy="0"/>
          </a:xfrm>
          <a:prstGeom prst="straightConnector1">
            <a:avLst/>
          </a:prstGeom>
          <a:ln w="2540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8474580-195B-4B08-9567-72BC5F7768B9}"/>
              </a:ext>
            </a:extLst>
          </p:cNvPr>
          <p:cNvSpPr txBox="1"/>
          <p:nvPr/>
        </p:nvSpPr>
        <p:spPr>
          <a:xfrm>
            <a:off x="372533" y="5005493"/>
            <a:ext cx="300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D54653-A238-4D07-8E56-91F312BE9605}"/>
              </a:ext>
            </a:extLst>
          </p:cNvPr>
          <p:cNvSpPr txBox="1"/>
          <p:nvPr/>
        </p:nvSpPr>
        <p:spPr>
          <a:xfrm>
            <a:off x="372533" y="3176971"/>
            <a:ext cx="300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Business Logic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C54AF3-6137-4BBD-8E51-2C6D0D4FBFC5}"/>
              </a:ext>
            </a:extLst>
          </p:cNvPr>
          <p:cNvSpPr txBox="1"/>
          <p:nvPr/>
        </p:nvSpPr>
        <p:spPr>
          <a:xfrm>
            <a:off x="0" y="227478"/>
            <a:ext cx="4091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Presentation Layer &amp; UI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3B78F6-97D0-4349-BB37-569B815DA94C}"/>
              </a:ext>
            </a:extLst>
          </p:cNvPr>
          <p:cNvSpPr txBox="1"/>
          <p:nvPr/>
        </p:nvSpPr>
        <p:spPr>
          <a:xfrm>
            <a:off x="7703199" y="1439333"/>
            <a:ext cx="300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Monolithic App</a:t>
            </a:r>
          </a:p>
        </p:txBody>
      </p:sp>
    </p:spTree>
    <p:extLst>
      <p:ext uri="{BB962C8B-B14F-4D97-AF65-F5344CB8AC3E}">
        <p14:creationId xmlns:p14="http://schemas.microsoft.com/office/powerpoint/2010/main" val="3114252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BDE7-1EA3-4C87-8255-34DD16EB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Scaling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F63DC-3AE1-43D6-9F79-E309FCE26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968" y="2297973"/>
            <a:ext cx="4334480" cy="3620005"/>
          </a:xfrm>
          <a:prstGeom prst="rect">
            <a:avLst/>
          </a:prstGeom>
        </p:spPr>
      </p:pic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6077C13E-ECF8-49E3-B631-26464FFF3340}"/>
              </a:ext>
            </a:extLst>
          </p:cNvPr>
          <p:cNvSpPr/>
          <p:nvPr/>
        </p:nvSpPr>
        <p:spPr>
          <a:xfrm>
            <a:off x="7339739" y="4221522"/>
            <a:ext cx="1105469" cy="1169344"/>
          </a:xfrm>
          <a:prstGeom prst="irregularSeal1">
            <a:avLst/>
          </a:prstGeom>
          <a:solidFill>
            <a:schemeClr val="accent4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900060-07C2-40F7-8010-D4E538DB1063}"/>
              </a:ext>
            </a:extLst>
          </p:cNvPr>
          <p:cNvCxnSpPr/>
          <p:nvPr/>
        </p:nvCxnSpPr>
        <p:spPr>
          <a:xfrm>
            <a:off x="4992324" y="3614237"/>
            <a:ext cx="2347415" cy="955343"/>
          </a:xfrm>
          <a:prstGeom prst="straightConnector1">
            <a:avLst/>
          </a:prstGeom>
          <a:ln w="1016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089987-675D-4717-9471-508CF5385496}"/>
              </a:ext>
            </a:extLst>
          </p:cNvPr>
          <p:cNvSpPr txBox="1"/>
          <p:nvPr/>
        </p:nvSpPr>
        <p:spPr>
          <a:xfrm>
            <a:off x="1020826" y="2364503"/>
            <a:ext cx="3971498" cy="2499467"/>
          </a:xfrm>
          <a:prstGeom prst="rect">
            <a:avLst/>
          </a:prstGeom>
          <a:solidFill>
            <a:srgbClr val="E6E6E6"/>
          </a:solidFill>
          <a:ln>
            <a:solidFill>
              <a:srgbClr val="00B0F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Performance constrained section of app</a:t>
            </a:r>
          </a:p>
        </p:txBody>
      </p:sp>
    </p:spTree>
    <p:extLst>
      <p:ext uri="{BB962C8B-B14F-4D97-AF65-F5344CB8AC3E}">
        <p14:creationId xmlns:p14="http://schemas.microsoft.com/office/powerpoint/2010/main" val="376154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8CF0-D895-42D2-9BE5-D51CFBC1B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A83C22-3BFE-430F-8373-92038DA79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1" y="1886449"/>
            <a:ext cx="11012437" cy="4229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7BA94D-8F45-4C1B-92FB-2999E3000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432" y="3171048"/>
            <a:ext cx="1143160" cy="9526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67BCAA-D7BE-4658-A7EA-A2130BBCE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775" y="3171047"/>
            <a:ext cx="1143160" cy="952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1FC5F0-0C6C-4CD1-AF9C-5E2A8EC8F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161" y="3171046"/>
            <a:ext cx="1143160" cy="9526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55F058-B70A-4E71-9C9B-864CC6AD4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929" y="3171046"/>
            <a:ext cx="1143160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32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71FCB09-478F-4C5B-A75A-932131E44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2439045" cy="6858000"/>
          </a:xfrm>
          <a:solidFill>
            <a:srgbClr val="E6E6E6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Gaze inside the Monolith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398031-C7C9-455B-A564-E8673BD58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593" y="170437"/>
            <a:ext cx="9504394" cy="651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21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6F1ED-DBCA-457A-AFE7-B9D7C81D6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doesn’t scale horizontally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88822-39BA-4EFB-8EA5-A61988E89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801" y="1867437"/>
            <a:ext cx="9297698" cy="3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9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568049-B418-4E81-B5E3-5CB126885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80" y="0"/>
            <a:ext cx="12346592" cy="693261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6D998F-683D-4FC0-9EB9-4FD57BE5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F2F2F2">
              <a:alpha val="50196"/>
            </a:srgbClr>
          </a:solidFill>
        </p:spPr>
        <p:txBody>
          <a:bodyPr/>
          <a:lstStyle/>
          <a:p>
            <a:pPr algn="ctr"/>
            <a:r>
              <a:rPr lang="en-US" dirty="0"/>
              <a:t>Custom Software in the Wild</a:t>
            </a:r>
          </a:p>
        </p:txBody>
      </p:sp>
    </p:spTree>
    <p:extLst>
      <p:ext uri="{BB962C8B-B14F-4D97-AF65-F5344CB8AC3E}">
        <p14:creationId xmlns:p14="http://schemas.microsoft.com/office/powerpoint/2010/main" val="224866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105E-BB7B-4485-8A44-BD8751C4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35" y="191035"/>
            <a:ext cx="6361853" cy="1325563"/>
          </a:xfrm>
        </p:spPr>
        <p:txBody>
          <a:bodyPr>
            <a:normAutofit/>
          </a:bodyPr>
          <a:lstStyle/>
          <a:p>
            <a:r>
              <a:rPr lang="en-US" dirty="0"/>
              <a:t>Or Maybe not…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AE5A19F-AE91-4227-83DA-04D7F35FC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22BA8867-BCF2-479E-A686-AA19705AD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84" y="2428132"/>
            <a:ext cx="3539178" cy="29557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86DA05-BD4C-4A61-8FF8-804E76C4D8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1346" y="2350347"/>
            <a:ext cx="3111366" cy="31113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9F333B-3DBD-493F-A68F-9763676A36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726" y="3901653"/>
            <a:ext cx="1855894" cy="2783840"/>
          </a:xfrm>
          <a:prstGeom prst="rect">
            <a:avLst/>
          </a:prstGeom>
        </p:spPr>
      </p:pic>
      <p:pic>
        <p:nvPicPr>
          <p:cNvPr id="2056" name="Picture 8" descr="Kroger - Rice Cooker Pasta">
            <a:extLst>
              <a:ext uri="{FF2B5EF4-FFF2-40B4-BE49-F238E27FC236}">
                <a16:creationId xmlns:a16="http://schemas.microsoft.com/office/drawing/2014/main" id="{08E38E7A-70B8-4567-B00F-8017A989C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3795" y="1050440"/>
            <a:ext cx="2076028" cy="207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7F4948-BE9A-46FF-A005-5DEFF0FF3AEF}"/>
              </a:ext>
            </a:extLst>
          </p:cNvPr>
          <p:cNvCxnSpPr>
            <a:cxnSpLocks/>
          </p:cNvCxnSpPr>
          <p:nvPr/>
        </p:nvCxnSpPr>
        <p:spPr>
          <a:xfrm>
            <a:off x="4029962" y="4095630"/>
            <a:ext cx="1056640" cy="0"/>
          </a:xfrm>
          <a:prstGeom prst="straightConnector1">
            <a:avLst/>
          </a:prstGeom>
          <a:ln w="2540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1D19654-3F65-4AA7-9E22-5F3DFB81F235}"/>
              </a:ext>
            </a:extLst>
          </p:cNvPr>
          <p:cNvCxnSpPr>
            <a:cxnSpLocks/>
          </p:cNvCxnSpPr>
          <p:nvPr/>
        </p:nvCxnSpPr>
        <p:spPr>
          <a:xfrm flipV="1">
            <a:off x="8402149" y="2932853"/>
            <a:ext cx="924731" cy="387231"/>
          </a:xfrm>
          <a:prstGeom prst="straightConnector1">
            <a:avLst/>
          </a:prstGeom>
          <a:ln w="2540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6F2BDFD-D6BF-4BF2-A4DD-423F4CDEABF9}"/>
              </a:ext>
            </a:extLst>
          </p:cNvPr>
          <p:cNvCxnSpPr>
            <a:cxnSpLocks/>
          </p:cNvCxnSpPr>
          <p:nvPr/>
        </p:nvCxnSpPr>
        <p:spPr>
          <a:xfrm>
            <a:off x="8453532" y="4252839"/>
            <a:ext cx="771748" cy="495268"/>
          </a:xfrm>
          <a:prstGeom prst="straightConnector1">
            <a:avLst/>
          </a:prstGeom>
          <a:ln w="2540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8912D79-90A5-42B9-8BB8-4EC8EA8950C8}"/>
              </a:ext>
            </a:extLst>
          </p:cNvPr>
          <p:cNvSpPr txBox="1"/>
          <p:nvPr/>
        </p:nvSpPr>
        <p:spPr>
          <a:xfrm>
            <a:off x="9475893" y="3437467"/>
            <a:ext cx="2281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Business Logic &amp;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20E699-95C7-4562-8D93-2364B4FC9A62}"/>
              </a:ext>
            </a:extLst>
          </p:cNvPr>
          <p:cNvSpPr txBox="1"/>
          <p:nvPr/>
        </p:nvSpPr>
        <p:spPr>
          <a:xfrm>
            <a:off x="9369851" y="577757"/>
            <a:ext cx="24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Layer &amp; UI</a:t>
            </a:r>
          </a:p>
        </p:txBody>
      </p:sp>
    </p:spTree>
    <p:extLst>
      <p:ext uri="{BB962C8B-B14F-4D97-AF65-F5344CB8AC3E}">
        <p14:creationId xmlns:p14="http://schemas.microsoft.com/office/powerpoint/2010/main" val="2167268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A0C5C8A-AC69-4560-BA1D-3B6E33D8C6F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76455" cy="68580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238C6-AC2C-4708-A81C-499CDFA2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41" y="0"/>
            <a:ext cx="355941" cy="685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Contexts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CB468-30BA-4AD4-8C31-818A1ACEC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179" y="0"/>
            <a:ext cx="10088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19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1EE9B4-8C0B-4BF5-9F91-F42AB588F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693689-ECA8-47C7-816D-E454784C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32437"/>
            <a:ext cx="4080681" cy="1325563"/>
          </a:xfrm>
          <a:solidFill>
            <a:srgbClr val="D9D9D9">
              <a:alpha val="50196"/>
            </a:srgbClr>
          </a:solidFill>
        </p:spPr>
        <p:txBody>
          <a:bodyPr/>
          <a:lstStyle/>
          <a:p>
            <a:pPr algn="ctr"/>
            <a:r>
              <a:rPr lang="en-US" baseline="0" dirty="0"/>
              <a:t>Digital Fences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069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345C-C76C-4DC2-A49E-F4629B0C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3185160" cy="6858000"/>
          </a:xfr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/>
              <a:t>How to migrate your app – Step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1DD38-8AA1-4732-B59C-11707B7BE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162" y="0"/>
            <a:ext cx="7502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69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91E7DA-D2F5-41C1-8828-C3B0963B7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7BD63B-3E8F-4B41-89F2-B68DD4DAFE8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E6E6E6">
              <a:alpha val="50196"/>
            </a:srgbClr>
          </a:solidFill>
        </p:spPr>
        <p:txBody>
          <a:bodyPr/>
          <a:lstStyle/>
          <a:p>
            <a:r>
              <a:rPr lang="en-US" dirty="0"/>
              <a:t>How to migrate your app – Step 2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585EB231-1468-4177-8E19-CE09FA3049B2}"/>
              </a:ext>
            </a:extLst>
          </p:cNvPr>
          <p:cNvSpPr/>
          <p:nvPr/>
        </p:nvSpPr>
        <p:spPr>
          <a:xfrm>
            <a:off x="136477" y="1869743"/>
            <a:ext cx="4080680" cy="2142699"/>
          </a:xfrm>
          <a:prstGeom prst="wedgeEllipseCallout">
            <a:avLst>
              <a:gd name="adj1" fmla="val 64117"/>
              <a:gd name="adj2" fmla="val 52309"/>
            </a:avLst>
          </a:prstGeom>
          <a:solidFill>
            <a:srgbClr val="4D4D4D">
              <a:alpha val="69804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LOL. </a:t>
            </a:r>
          </a:p>
          <a:p>
            <a:pPr algn="ctr"/>
            <a:r>
              <a:rPr lang="en-US" sz="2800" dirty="0"/>
              <a:t>Tell me another joke.</a:t>
            </a:r>
          </a:p>
        </p:txBody>
      </p:sp>
    </p:spTree>
    <p:extLst>
      <p:ext uri="{BB962C8B-B14F-4D97-AF65-F5344CB8AC3E}">
        <p14:creationId xmlns:p14="http://schemas.microsoft.com/office/powerpoint/2010/main" val="254239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A4BBDE-BBC7-4400-9461-D59DEBF75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90" y="0"/>
            <a:ext cx="1007059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0C5C8A-AC69-4560-BA1D-3B6E33D8C6F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76455" cy="6858000"/>
          </a:xfrm>
          <a:prstGeom prst="rect">
            <a:avLst/>
          </a:prstGeom>
          <a:solidFill>
            <a:srgbClr val="D9D9D9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238C6-AC2C-4708-A81C-499CDFA2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41" y="0"/>
            <a:ext cx="355941" cy="6858000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Composition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815AF-B1E6-4BFF-A35D-3F5E8F69E73E}"/>
              </a:ext>
            </a:extLst>
          </p:cNvPr>
          <p:cNvSpPr txBox="1"/>
          <p:nvPr/>
        </p:nvSpPr>
        <p:spPr>
          <a:xfrm>
            <a:off x="5508009" y="1610773"/>
            <a:ext cx="6683991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Authenticate a User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Authenticate a User with one time password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Change Password for a User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Complete Two Factor Authentication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Export Login Records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Logout a User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Update Login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Search Login Records</a:t>
            </a:r>
          </a:p>
        </p:txBody>
      </p:sp>
    </p:spTree>
    <p:extLst>
      <p:ext uri="{BB962C8B-B14F-4D97-AF65-F5344CB8AC3E}">
        <p14:creationId xmlns:p14="http://schemas.microsoft.com/office/powerpoint/2010/main" val="2135131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40806C-977F-4C15-88F5-8399DDD12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311F8-8094-42E7-9DBB-8085C09F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970" y="365125"/>
            <a:ext cx="9647830" cy="1325563"/>
          </a:xfrm>
        </p:spPr>
        <p:txBody>
          <a:bodyPr/>
          <a:lstStyle/>
          <a:p>
            <a:r>
              <a:rPr lang="en-US" dirty="0"/>
              <a:t>Progressive Migration</a:t>
            </a:r>
          </a:p>
        </p:txBody>
      </p:sp>
    </p:spTree>
    <p:extLst>
      <p:ext uri="{BB962C8B-B14F-4D97-AF65-F5344CB8AC3E}">
        <p14:creationId xmlns:p14="http://schemas.microsoft.com/office/powerpoint/2010/main" val="4200522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6D4B73-40A9-47FD-B078-3B2E1C489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311F8-8094-42E7-9DBB-8085C09F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970" y="365125"/>
            <a:ext cx="9647830" cy="1325563"/>
          </a:xfrm>
        </p:spPr>
        <p:txBody>
          <a:bodyPr/>
          <a:lstStyle/>
          <a:p>
            <a:r>
              <a:rPr lang="en-US" dirty="0"/>
              <a:t>Progressive Migration</a:t>
            </a:r>
          </a:p>
        </p:txBody>
      </p:sp>
    </p:spTree>
    <p:extLst>
      <p:ext uri="{BB962C8B-B14F-4D97-AF65-F5344CB8AC3E}">
        <p14:creationId xmlns:p14="http://schemas.microsoft.com/office/powerpoint/2010/main" val="657185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6831A0-06FD-45AF-853D-B19F81B53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04CAA2-C0AE-4BAA-899F-F3EA66886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038" y="365125"/>
            <a:ext cx="9456761" cy="1325563"/>
          </a:xfrm>
        </p:spPr>
        <p:txBody>
          <a:bodyPr/>
          <a:lstStyle/>
          <a:p>
            <a:r>
              <a:rPr lang="en-US" dirty="0"/>
              <a:t>Migration Philosophy</a:t>
            </a:r>
          </a:p>
        </p:txBody>
      </p:sp>
    </p:spTree>
    <p:extLst>
      <p:ext uri="{BB962C8B-B14F-4D97-AF65-F5344CB8AC3E}">
        <p14:creationId xmlns:p14="http://schemas.microsoft.com/office/powerpoint/2010/main" val="4196526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CC70D27E-4CCD-4B33-8418-1728F3C01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5"/>
            <a:ext cx="12192000" cy="6822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9331E9-37C1-4433-9262-1AC5958B6518}"/>
              </a:ext>
            </a:extLst>
          </p:cNvPr>
          <p:cNvSpPr txBox="1"/>
          <p:nvPr/>
        </p:nvSpPr>
        <p:spPr>
          <a:xfrm>
            <a:off x="2371725" y="228600"/>
            <a:ext cx="7448550" cy="830997"/>
          </a:xfrm>
          <a:prstGeom prst="rect">
            <a:avLst/>
          </a:prstGeom>
          <a:solidFill>
            <a:schemeClr val="bg1">
              <a:alpha val="56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800" dirty="0"/>
              <a:t>Do Not Fall Into Temptation</a:t>
            </a:r>
          </a:p>
        </p:txBody>
      </p:sp>
    </p:spTree>
    <p:extLst>
      <p:ext uri="{BB962C8B-B14F-4D97-AF65-F5344CB8AC3E}">
        <p14:creationId xmlns:p14="http://schemas.microsoft.com/office/powerpoint/2010/main" val="2022900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E3833-2EE1-4AEB-8385-593B7F934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44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Beginning State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E3DA2-3039-45C4-A4D0-63BA5B981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711"/>
            <a:ext cx="12192000" cy="585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8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F94EC0-E3E6-4588-A157-F938D302C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1459943"/>
            <a:ext cx="11013440" cy="508270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6302A4A-8612-4DDD-9386-45F924039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44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Middle State</a:t>
            </a:r>
          </a:p>
        </p:txBody>
      </p:sp>
    </p:spTree>
    <p:extLst>
      <p:ext uri="{BB962C8B-B14F-4D97-AF65-F5344CB8AC3E}">
        <p14:creationId xmlns:p14="http://schemas.microsoft.com/office/powerpoint/2010/main" val="3983906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9B735A-9987-4C94-A4F4-DC2EFCF107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2" y="1286933"/>
            <a:ext cx="11412116" cy="542872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B98BFFE-9361-462F-A19B-4AC655E7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44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End State</a:t>
            </a:r>
          </a:p>
        </p:txBody>
      </p:sp>
    </p:spTree>
    <p:extLst>
      <p:ext uri="{BB962C8B-B14F-4D97-AF65-F5344CB8AC3E}">
        <p14:creationId xmlns:p14="http://schemas.microsoft.com/office/powerpoint/2010/main" val="1805095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74A16-1337-44B1-B5C9-8A45F4531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2947916" cy="6858000"/>
          </a:xfrm>
          <a:solidFill>
            <a:srgbClr val="E6E6E6"/>
          </a:solidFill>
        </p:spPr>
        <p:txBody>
          <a:bodyPr/>
          <a:lstStyle/>
          <a:p>
            <a:pPr algn="ctr"/>
            <a:r>
              <a:rPr lang="en-US" dirty="0"/>
              <a:t>Digital Fence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98F48-A565-4D3C-AAF6-FDD7DAB1F9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513" y="0"/>
            <a:ext cx="7111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24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FAA5EE-3B1B-45C6-B8EB-EC17B285C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1"/>
            <a:ext cx="12192000" cy="685423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2076AE-AF39-4563-9E30-5FD6B12F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Good APIs</a:t>
            </a:r>
          </a:p>
        </p:txBody>
      </p:sp>
    </p:spTree>
    <p:extLst>
      <p:ext uri="{BB962C8B-B14F-4D97-AF65-F5344CB8AC3E}">
        <p14:creationId xmlns:p14="http://schemas.microsoft.com/office/powerpoint/2010/main" val="2116837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230AE7-D99A-4018-826D-A19AE0DDC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91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01AF-41A6-4F66-A509-9588234A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CA2009-E2C0-44B8-B039-82F929113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" y="0"/>
            <a:ext cx="12179772" cy="6858000"/>
          </a:xfr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98E0C6A-2D95-4389-AE86-71B0B7B07974}"/>
              </a:ext>
            </a:extLst>
          </p:cNvPr>
          <p:cNvSpPr txBox="1">
            <a:spLocks/>
          </p:cNvSpPr>
          <p:nvPr/>
        </p:nvSpPr>
        <p:spPr>
          <a:xfrm>
            <a:off x="162560" y="1233011"/>
            <a:ext cx="11900747" cy="802482"/>
          </a:xfrm>
          <a:prstGeom prst="rect">
            <a:avLst/>
          </a:prstGeom>
          <a:solidFill>
            <a:schemeClr val="bg1">
              <a:lumMod val="85000"/>
              <a:alpha val="68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/>
              <a:t>Bonus Feature: Decoupled Development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3776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30B8-35AF-4FB5-964B-4BEBED285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08755"/>
            <a:ext cx="10515600" cy="1325563"/>
          </a:xfrm>
        </p:spPr>
        <p:txBody>
          <a:bodyPr/>
          <a:lstStyle/>
          <a:p>
            <a:r>
              <a:rPr lang="en-US" dirty="0"/>
              <a:t>Decouple Development Start State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59748B-9E54-44F9-8C8F-A2ABFE9B7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462542"/>
            <a:ext cx="12192000" cy="49997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F5E8F3-E645-474F-BD27-04A95B451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40"/>
            <a:ext cx="1219200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82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930B8-35AF-4FB5-964B-4BEBED285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08755"/>
            <a:ext cx="10515600" cy="1325563"/>
          </a:xfrm>
        </p:spPr>
        <p:txBody>
          <a:bodyPr/>
          <a:lstStyle/>
          <a:p>
            <a:r>
              <a:rPr lang="en-US" dirty="0"/>
              <a:t>Decouple Development End State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6019A2-526C-4E14-A8A3-5F8C0C6E0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4413"/>
            <a:ext cx="12192000" cy="49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56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311F8-8094-42E7-9DBB-8085C09F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503507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Smaller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CA572-B6F2-4979-8149-DB80AFEA1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8333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Easier to understand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Easier to scale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Easier to version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Easier to share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Easier to retire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9934A3-6AA1-4D02-9253-7A755221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354" y="0"/>
            <a:ext cx="514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68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0F4D0D-A8DF-4B57-8415-234EA48B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785CB1-D6E0-43E8-A0D6-939BD7D57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10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00C3-D2FA-42BC-A3D9-AB4EC2D8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083EAB-4A89-4D73-A8C8-19C002288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5B0FB9-4506-4059-93B9-03D6F88F31DB}"/>
              </a:ext>
            </a:extLst>
          </p:cNvPr>
          <p:cNvSpPr/>
          <p:nvPr/>
        </p:nvSpPr>
        <p:spPr>
          <a:xfrm>
            <a:off x="392854" y="347028"/>
            <a:ext cx="3373120" cy="1595120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How do you get there?</a:t>
            </a:r>
          </a:p>
        </p:txBody>
      </p:sp>
    </p:spTree>
    <p:extLst>
      <p:ext uri="{BB962C8B-B14F-4D97-AF65-F5344CB8AC3E}">
        <p14:creationId xmlns:p14="http://schemas.microsoft.com/office/powerpoint/2010/main" val="2371036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2A8844-1347-4BA5-AA07-96E8C7331FEF}"/>
              </a:ext>
            </a:extLst>
          </p:cNvPr>
          <p:cNvSpPr/>
          <p:nvPr/>
        </p:nvSpPr>
        <p:spPr>
          <a:xfrm>
            <a:off x="1578186" y="2230120"/>
            <a:ext cx="9035626" cy="2397760"/>
          </a:xfrm>
          <a:prstGeom prst="rect">
            <a:avLst/>
          </a:prstGeom>
          <a:solidFill>
            <a:srgbClr val="29A38B">
              <a:alpha val="49804"/>
            </a:srgbClr>
          </a:solidFill>
          <a:ln w="152400" cap="rnd">
            <a:solidFill>
              <a:srgbClr val="29A38B"/>
            </a:solidFill>
            <a:rou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ColdFusion API Manager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A8EED-90A7-4F5E-9C48-757C60335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930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16B2-458E-41CC-9097-182258C8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852" y="365126"/>
            <a:ext cx="6388947" cy="799888"/>
          </a:xfrm>
        </p:spPr>
        <p:txBody>
          <a:bodyPr/>
          <a:lstStyle/>
          <a:p>
            <a:r>
              <a:rPr lang="en-US" dirty="0"/>
              <a:t>API Manager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D0C08-BB34-408A-AA99-9B86737EA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852" y="1449493"/>
            <a:ext cx="6333068" cy="51517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ColdFusion Enterprise</a:t>
            </a:r>
          </a:p>
          <a:p>
            <a:pPr>
              <a:lnSpc>
                <a:spcPct val="150000"/>
              </a:lnSpc>
            </a:pPr>
            <a:r>
              <a:rPr lang="en-US" dirty="0"/>
              <a:t>Separate Install (optional Docker)</a:t>
            </a:r>
          </a:p>
          <a:p>
            <a:pPr>
              <a:lnSpc>
                <a:spcPct val="150000"/>
              </a:lnSpc>
            </a:pPr>
            <a:r>
              <a:rPr lang="en-US" dirty="0"/>
              <a:t>Can manage APIs in any language</a:t>
            </a:r>
          </a:p>
          <a:p>
            <a:pPr>
              <a:lnSpc>
                <a:spcPct val="150000"/>
              </a:lnSpc>
            </a:pPr>
            <a:r>
              <a:rPr lang="en-US" dirty="0"/>
              <a:t>Can auto-create APIs from Swagger</a:t>
            </a:r>
          </a:p>
          <a:p>
            <a:pPr>
              <a:lnSpc>
                <a:spcPct val="150000"/>
              </a:lnSpc>
            </a:pPr>
            <a:r>
              <a:rPr lang="en-US" dirty="0"/>
              <a:t>Highly scalable</a:t>
            </a:r>
          </a:p>
          <a:p>
            <a:pPr>
              <a:lnSpc>
                <a:spcPct val="150000"/>
              </a:lnSpc>
            </a:pPr>
            <a:r>
              <a:rPr lang="en-US" dirty="0"/>
              <a:t>Can auto-convert SOAP to REST</a:t>
            </a:r>
          </a:p>
          <a:p>
            <a:pPr>
              <a:lnSpc>
                <a:spcPct val="150000"/>
              </a:lnSpc>
            </a:pPr>
            <a:r>
              <a:rPr lang="en-US" dirty="0"/>
              <a:t>Choose between XML or JSON responses</a:t>
            </a:r>
          </a:p>
          <a:p>
            <a:pPr>
              <a:lnSpc>
                <a:spcPct val="150000"/>
              </a:lnSpc>
            </a:pPr>
            <a:r>
              <a:rPr lang="en-US" dirty="0"/>
              <a:t>Built-in Analytics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BD18D8-B53D-4D3E-AC69-33BD5273A4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738" y="109009"/>
            <a:ext cx="3818966" cy="64922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7012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B483-3625-4467-928A-4F335ECF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BC1F54F-8FEE-48E0-A5C4-1E0007E96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6448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C10767-0D51-4124-AB06-C44FF1E47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4511"/>
            <a:ext cx="10515600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Favorite Features – Many ways. Free Code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2722880" y="1002558"/>
            <a:ext cx="8927253" cy="3108855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91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3349DD-F462-4B24-BA32-F73273606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4511"/>
            <a:ext cx="10515600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Favorite Features – Transform Data / Guard Against Malicious Actors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338667" y="1076960"/>
            <a:ext cx="2153920" cy="3854027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06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935C9B-8A4B-4003-ACA6-1BBD46EFB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428" y="3995630"/>
            <a:ext cx="4809066" cy="2784477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dirty="0"/>
              <a:t>Favorite Features – Free Load Balancer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4273973" y="1368213"/>
            <a:ext cx="6387253" cy="2350347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27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FCB632-B48C-4EF7-8423-0E4223FCB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0618"/>
            <a:ext cx="10515600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dirty="0"/>
              <a:t>Attach policies to specific resources. </a:t>
            </a:r>
            <a:br>
              <a:rPr lang="en-US" dirty="0"/>
            </a:br>
            <a:r>
              <a:rPr lang="en-US" dirty="0"/>
              <a:t>Request and/or Response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4578773" y="1232747"/>
            <a:ext cx="3826934" cy="2567094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010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F639ED-C82F-4BBF-8589-C91B493D7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4511"/>
            <a:ext cx="10515600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Favorite Features – Centralized Key Stores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2810933" y="907278"/>
            <a:ext cx="2255520" cy="3854027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41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226A22-D37D-4449-B98E-ED3FA3D45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342" y="907278"/>
            <a:ext cx="3771900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dirty="0"/>
              <a:t>Favorite Features – User Stores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2810932" y="907279"/>
            <a:ext cx="4742393" cy="1325562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49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A0E766-0712-4A7F-8A53-8B23B38E2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194511"/>
            <a:ext cx="10656147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Favorite Features – Rate Limits, Throttles,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87FA4A-DC45-4285-A92D-69EDE7F395A8}"/>
              </a:ext>
            </a:extLst>
          </p:cNvPr>
          <p:cNvSpPr/>
          <p:nvPr/>
        </p:nvSpPr>
        <p:spPr>
          <a:xfrm>
            <a:off x="2363892" y="1591733"/>
            <a:ext cx="8934027" cy="2004908"/>
          </a:xfrm>
          <a:prstGeom prst="rect">
            <a:avLst/>
          </a:prstGeom>
          <a:solidFill>
            <a:srgbClr val="F1E117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027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FD1096-EE65-45B4-9F63-5DBA101F4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7980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4A425A-A3E0-48F4-B1F9-203D0E5C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25" y="5451898"/>
            <a:ext cx="10656147" cy="1325563"/>
          </a:xfrm>
          <a:solidFill>
            <a:srgbClr val="E6E6E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Favorite Features – Built-in Analytics/Metrics</a:t>
            </a:r>
          </a:p>
        </p:txBody>
      </p:sp>
    </p:spTree>
    <p:extLst>
      <p:ext uri="{BB962C8B-B14F-4D97-AF65-F5344CB8AC3E}">
        <p14:creationId xmlns:p14="http://schemas.microsoft.com/office/powerpoint/2010/main" val="42531739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B57862-FA7C-44FE-97A9-DDD5796C7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14D81A8-88CF-4F83-804D-8E89D6E23036}"/>
              </a:ext>
            </a:extLst>
          </p:cNvPr>
          <p:cNvSpPr/>
          <p:nvPr/>
        </p:nvSpPr>
        <p:spPr>
          <a:xfrm>
            <a:off x="133350" y="395585"/>
            <a:ext cx="8229600" cy="2585323"/>
          </a:xfrm>
          <a:prstGeom prst="rect">
            <a:avLst/>
          </a:prstGeom>
          <a:solidFill>
            <a:srgbClr val="D9D9D9">
              <a:alpha val="50196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Inception: The API Manager can be configured and controlled with APIs</a:t>
            </a:r>
          </a:p>
        </p:txBody>
      </p:sp>
    </p:spTree>
    <p:extLst>
      <p:ext uri="{BB962C8B-B14F-4D97-AF65-F5344CB8AC3E}">
        <p14:creationId xmlns:p14="http://schemas.microsoft.com/office/powerpoint/2010/main" val="8991468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855F-8D44-473D-8F93-D97A1F964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time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783406-9874-48B5-968C-B6051D197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143530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3DAE-26EE-47AD-9CD4-B385CE67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220" y="621792"/>
            <a:ext cx="6678168" cy="4114800"/>
          </a:xfrm>
        </p:spPr>
        <p:txBody>
          <a:bodyPr>
            <a:normAutofit/>
          </a:bodyPr>
          <a:lstStyle/>
          <a:p>
            <a:r>
              <a:rPr lang="en-US" sz="4800" dirty="0"/>
              <a:t>@DanWilson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digitalprimates.net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C7988-0E71-4F66-ADEC-5CC3BCCF7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220" y="5094732"/>
            <a:ext cx="7249668" cy="58521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https://www.linkedin.com/in/profileofdanwilson/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C71277-0873-41BC-B333-B906B2150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" y="1170432"/>
            <a:ext cx="356616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15905</TotalTime>
  <Words>1513</Words>
  <Application>Microsoft Office PowerPoint</Application>
  <PresentationFormat>Widescreen</PresentationFormat>
  <Paragraphs>250</Paragraphs>
  <Slides>49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Helvetica</vt:lpstr>
      <vt:lpstr>Trebuchet MS</vt:lpstr>
      <vt:lpstr>Office Theme</vt:lpstr>
      <vt:lpstr>How to use the ColdFusion API Manager to modernize your App</vt:lpstr>
      <vt:lpstr>PowerPoint Presentation</vt:lpstr>
      <vt:lpstr>PowerPoint Presentation</vt:lpstr>
      <vt:lpstr>Shift in trends</vt:lpstr>
      <vt:lpstr>Definition of Legacy</vt:lpstr>
      <vt:lpstr>Common issues with Legacy</vt:lpstr>
      <vt:lpstr>Fear</vt:lpstr>
      <vt:lpstr>Inseparable</vt:lpstr>
      <vt:lpstr>On Scaling</vt:lpstr>
      <vt:lpstr>Scaling</vt:lpstr>
      <vt:lpstr>Gaze inside the Monolith</vt:lpstr>
      <vt:lpstr>What doesn’t scale horizontally</vt:lpstr>
      <vt:lpstr>Custom Software in the Wild</vt:lpstr>
      <vt:lpstr>Or Maybe not…</vt:lpstr>
      <vt:lpstr>Contexts</vt:lpstr>
      <vt:lpstr>Digital Fences</vt:lpstr>
      <vt:lpstr>How to migrate your app – Step 1</vt:lpstr>
      <vt:lpstr>How to migrate your app – Step 2</vt:lpstr>
      <vt:lpstr>Composition</vt:lpstr>
      <vt:lpstr>Progressive Migration</vt:lpstr>
      <vt:lpstr>Progressive Migration</vt:lpstr>
      <vt:lpstr>Migration Philosophy</vt:lpstr>
      <vt:lpstr>PowerPoint Presentation</vt:lpstr>
      <vt:lpstr>Beginning State</vt:lpstr>
      <vt:lpstr>Middle State</vt:lpstr>
      <vt:lpstr>End State</vt:lpstr>
      <vt:lpstr>Digital Fence</vt:lpstr>
      <vt:lpstr>Design Good APIs</vt:lpstr>
      <vt:lpstr>PowerPoint Presentation</vt:lpstr>
      <vt:lpstr>PowerPoint Presentation</vt:lpstr>
      <vt:lpstr>Decouple Development Start State</vt:lpstr>
      <vt:lpstr>Decouple Development End State</vt:lpstr>
      <vt:lpstr>Smaller things</vt:lpstr>
      <vt:lpstr>PowerPoint Presentation</vt:lpstr>
      <vt:lpstr>PowerPoint Presentation</vt:lpstr>
      <vt:lpstr>PowerPoint Presentation</vt:lpstr>
      <vt:lpstr>API Manager Facts</vt:lpstr>
      <vt:lpstr>PowerPoint Presentation</vt:lpstr>
      <vt:lpstr>Favorite Features – Many ways. Free Code</vt:lpstr>
      <vt:lpstr>Favorite Features – Transform Data / Guard Against Malicious Actors</vt:lpstr>
      <vt:lpstr>Favorite Features – Free Load Balancer</vt:lpstr>
      <vt:lpstr>Attach policies to specific resources.  Request and/or Response</vt:lpstr>
      <vt:lpstr>Favorite Features – Centralized Key Stores</vt:lpstr>
      <vt:lpstr>Favorite Features – User Stores</vt:lpstr>
      <vt:lpstr>Favorite Features – Rate Limits, Throttles, etc…</vt:lpstr>
      <vt:lpstr>Favorite Features – Built-in Analytics/Metrics</vt:lpstr>
      <vt:lpstr>PowerPoint Presentation</vt:lpstr>
      <vt:lpstr>Demo time</vt:lpstr>
      <vt:lpstr>@DanWilson  digitalprimates.net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the ColdFusion API Manager to modernize your App</dc:title>
  <dc:creator>Dan Wilson</dc:creator>
  <cp:lastModifiedBy>Dan Wilson</cp:lastModifiedBy>
  <cp:revision>61</cp:revision>
  <dcterms:created xsi:type="dcterms:W3CDTF">2020-08-18T16:57:29Z</dcterms:created>
  <dcterms:modified xsi:type="dcterms:W3CDTF">2020-09-01T19:00:43Z</dcterms:modified>
</cp:coreProperties>
</file>